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51" r:id="rId2"/>
    <p:sldId id="327" r:id="rId3"/>
    <p:sldId id="339" r:id="rId4"/>
    <p:sldId id="340" r:id="rId5"/>
    <p:sldId id="341" r:id="rId6"/>
    <p:sldId id="331" r:id="rId7"/>
    <p:sldId id="332" r:id="rId8"/>
    <p:sldId id="328" r:id="rId9"/>
    <p:sldId id="329" r:id="rId10"/>
    <p:sldId id="349" r:id="rId11"/>
    <p:sldId id="342" r:id="rId12"/>
    <p:sldId id="346" r:id="rId13"/>
    <p:sldId id="330" r:id="rId14"/>
    <p:sldId id="348" r:id="rId15"/>
    <p:sldId id="350" r:id="rId16"/>
    <p:sldId id="347" r:id="rId17"/>
    <p:sldId id="337" r:id="rId18"/>
    <p:sldId id="338" r:id="rId19"/>
    <p:sldId id="344" r:id="rId20"/>
    <p:sldId id="356" r:id="rId21"/>
    <p:sldId id="353" r:id="rId22"/>
    <p:sldId id="354" r:id="rId23"/>
    <p:sldId id="355" r:id="rId24"/>
    <p:sldId id="358" r:id="rId25"/>
  </p:sldIdLst>
  <p:sldSz cx="9144000" cy="5143500" type="screen16x9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E2CD"/>
          </a:solidFill>
        </a:fill>
      </a:tcStyle>
    </a:wholeTbl>
    <a:band2H>
      <a:tcTxStyle/>
      <a:tcStyle>
        <a:tcBdr/>
        <a:fill>
          <a:solidFill>
            <a:srgbClr val="FF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DBDE"/>
          </a:solidFill>
        </a:fill>
      </a:tcStyle>
    </a:wholeTbl>
    <a:band2H>
      <a:tcTxStyle/>
      <a:tcStyle>
        <a:tcBdr/>
        <a:fill>
          <a:solidFill>
            <a:srgbClr val="EBEEE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8FFCD"/>
          </a:solidFill>
        </a:fill>
      </a:tcStyle>
    </a:wholeTbl>
    <a:band2H>
      <a:tcTxStyle/>
      <a:tcStyle>
        <a:tcBdr/>
        <a:fill>
          <a:solidFill>
            <a:srgbClr val="FCFF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247"/>
    <p:restoredTop sz="94676"/>
  </p:normalViewPr>
  <p:slideViewPr>
    <p:cSldViewPr snapToGrid="0">
      <p:cViewPr varScale="1">
        <p:scale>
          <a:sx n="149" d="100"/>
          <a:sy n="149" d="100"/>
        </p:scale>
        <p:origin x="184" y="20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7" name="Shape 10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75003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Last year’s winners</a:t>
            </a:r>
          </a:p>
        </p:txBody>
      </p:sp>
    </p:spTree>
    <p:extLst>
      <p:ext uri="{BB962C8B-B14F-4D97-AF65-F5344CB8AC3E}">
        <p14:creationId xmlns:p14="http://schemas.microsoft.com/office/powerpoint/2010/main" val="1952963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others I liked</a:t>
            </a:r>
          </a:p>
        </p:txBody>
      </p:sp>
    </p:spTree>
    <p:extLst>
      <p:ext uri="{BB962C8B-B14F-4D97-AF65-F5344CB8AC3E}">
        <p14:creationId xmlns:p14="http://schemas.microsoft.com/office/powerpoint/2010/main" val="2833436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138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Very Simple</a:t>
            </a:r>
          </a:p>
        </p:txBody>
      </p:sp>
    </p:spTree>
    <p:extLst>
      <p:ext uri="{BB962C8B-B14F-4D97-AF65-F5344CB8AC3E}">
        <p14:creationId xmlns:p14="http://schemas.microsoft.com/office/powerpoint/2010/main" val="36792610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Very Simple</a:t>
            </a:r>
          </a:p>
        </p:txBody>
      </p:sp>
    </p:spTree>
    <p:extLst>
      <p:ext uri="{BB962C8B-B14F-4D97-AF65-F5344CB8AC3E}">
        <p14:creationId xmlns:p14="http://schemas.microsoft.com/office/powerpoint/2010/main" val="10092469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437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311699" y="2150849"/>
            <a:ext cx="8520602" cy="841801"/>
          </a:xfrm>
          <a:prstGeom prst="rect">
            <a:avLst/>
          </a:prstGeom>
        </p:spPr>
        <p:txBody>
          <a:bodyPr anchor="ctr"/>
          <a:lstStyle>
            <a:lvl1pPr algn="ctr">
              <a:defRPr sz="3300"/>
            </a:lvl1pPr>
          </a:lstStyle>
          <a:p>
            <a:r>
              <a:t>Title Text</a:t>
            </a: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8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11699" y="1152475"/>
            <a:ext cx="3999902" cy="3416400"/>
          </a:xfrm>
          <a:prstGeom prst="rect">
            <a:avLst/>
          </a:prstGeom>
        </p:spPr>
        <p:txBody>
          <a:bodyPr/>
          <a:lstStyle>
            <a:lvl1pPr indent="-311150">
              <a:buSzPts val="1300"/>
              <a:defRPr sz="1300"/>
            </a:lvl1pPr>
            <a:lvl2pPr marL="968663" indent="-352713">
              <a:buSzPts val="1300"/>
              <a:defRPr sz="1300"/>
            </a:lvl2pPr>
            <a:lvl3pPr marL="1425863" indent="-352713">
              <a:buSzPts val="1300"/>
              <a:defRPr sz="1300"/>
            </a:lvl3pPr>
            <a:lvl4pPr marL="1883063" indent="-352713">
              <a:buSzPts val="1300"/>
              <a:defRPr sz="1300"/>
            </a:lvl4pPr>
            <a:lvl5pPr marL="2340263" indent="-352713">
              <a:buSzPts val="1300"/>
              <a:defRPr sz="13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Google Shape;23;p5"/>
          <p:cNvSpPr txBox="1">
            <a:spLocks noGrp="1"/>
          </p:cNvSpPr>
          <p:nvPr>
            <p:ph type="body" sz="half" idx="21"/>
          </p:nvPr>
        </p:nvSpPr>
        <p:spPr>
          <a:xfrm>
            <a:off x="4832399" y="1152475"/>
            <a:ext cx="3999902" cy="3416400"/>
          </a:xfrm>
          <a:prstGeom prst="rect">
            <a:avLst/>
          </a:prstGeom>
        </p:spPr>
        <p:txBody>
          <a:bodyPr/>
          <a:lstStyle/>
          <a:p>
            <a:pPr indent="-311150">
              <a:buSzPts val="1300"/>
              <a:defRPr sz="1300"/>
            </a:pPr>
            <a:endParaRPr/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NE_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xfrm>
            <a:off x="311699" y="555600"/>
            <a:ext cx="2808001" cy="755700"/>
          </a:xfrm>
          <a:prstGeom prst="rect">
            <a:avLst/>
          </a:prstGeom>
        </p:spPr>
        <p:txBody>
          <a:bodyPr anchor="b"/>
          <a:lstStyle>
            <a:lvl1pPr>
              <a:defRPr sz="2200"/>
            </a:lvl1pPr>
          </a:lstStyle>
          <a:p>
            <a:r>
              <a:t>Title Text</a:t>
            </a:r>
          </a:p>
        </p:txBody>
      </p:sp>
      <p:sp>
        <p:nvSpPr>
          <p:cNvPr id="5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11699" y="1389599"/>
            <a:ext cx="2808001" cy="3179401"/>
          </a:xfrm>
          <a:prstGeom prst="rect">
            <a:avLst/>
          </a:prstGeom>
        </p:spPr>
        <p:txBody>
          <a:bodyPr/>
          <a:lstStyle>
            <a:lvl1pPr indent="-298450">
              <a:buSzPts val="1100"/>
              <a:defRPr sz="1100"/>
            </a:lvl1pPr>
            <a:lvl2pPr marL="914400" indent="-298450">
              <a:buSzPts val="1100"/>
              <a:defRPr sz="1100"/>
            </a:lvl2pPr>
            <a:lvl3pPr marL="1371600" indent="-298450">
              <a:buSzPts val="1100"/>
              <a:defRPr sz="1100"/>
            </a:lvl3pPr>
            <a:lvl4pPr marL="1828800" indent="-298450">
              <a:buSzPts val="1100"/>
              <a:defRPr sz="1100"/>
            </a:lvl4pPr>
            <a:lvl5pPr marL="2286000" indent="-298450">
              <a:buSzPts val="1100"/>
              <a:defRPr sz="11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IN_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Text"/>
          <p:cNvSpPr txBox="1">
            <a:spLocks noGrp="1"/>
          </p:cNvSpPr>
          <p:nvPr>
            <p:ph type="title"/>
          </p:nvPr>
        </p:nvSpPr>
        <p:spPr>
          <a:xfrm>
            <a:off x="490250" y="450149"/>
            <a:ext cx="6367801" cy="4090801"/>
          </a:xfrm>
          <a:prstGeom prst="rect">
            <a:avLst/>
          </a:prstGeom>
        </p:spPr>
        <p:txBody>
          <a:bodyPr anchor="ctr"/>
          <a:lstStyle>
            <a:lvl1pPr>
              <a:defRPr sz="4400"/>
            </a:lvl1pPr>
          </a:lstStyle>
          <a:p>
            <a:r>
              <a:t>Title Text</a:t>
            </a:r>
          </a:p>
        </p:txBody>
      </p:sp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_TITLE_AND_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36;p9"/>
          <p:cNvSpPr/>
          <p:nvPr/>
        </p:nvSpPr>
        <p:spPr>
          <a:xfrm>
            <a:off x="4572000" y="-125"/>
            <a:ext cx="4572000" cy="5143501"/>
          </a:xfrm>
          <a:prstGeom prst="rect">
            <a:avLst/>
          </a:prstGeom>
          <a:solidFill>
            <a:srgbClr val="EEEEEE"/>
          </a:solidFill>
          <a:ln w="12700">
            <a:miter lim="400000"/>
          </a:ln>
        </p:spPr>
        <p:txBody>
          <a:bodyPr lIns="45719" rIns="45719" anchor="ctr"/>
          <a:lstStyle/>
          <a:p>
            <a:endParaRPr/>
          </a:p>
        </p:txBody>
      </p:sp>
      <p:sp>
        <p:nvSpPr>
          <p:cNvPr id="73" name="Title Text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1"/>
          </a:xfrm>
          <a:prstGeom prst="rect">
            <a:avLst/>
          </a:prstGeom>
        </p:spPr>
        <p:txBody>
          <a:bodyPr anchor="b"/>
          <a:lstStyle>
            <a:lvl1pPr algn="ctr">
              <a:defRPr sz="3900"/>
            </a:lvl1pPr>
          </a:lstStyle>
          <a:p>
            <a:r>
              <a:t>Title Text</a:t>
            </a:r>
          </a:p>
        </p:txBody>
      </p:sp>
      <p:sp>
        <p:nvSpPr>
          <p:cNvPr id="7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65500" y="2803075"/>
            <a:ext cx="4045200" cy="1235101"/>
          </a:xfrm>
          <a:prstGeom prst="rect">
            <a:avLst/>
          </a:prstGeom>
        </p:spPr>
        <p:txBody>
          <a:bodyPr/>
          <a:lstStyle>
            <a:lvl1pPr marL="336550" indent="-215900" algn="ctr">
              <a:lnSpc>
                <a:spcPct val="100000"/>
              </a:lnSpc>
              <a:buClrTx/>
              <a:buSzTx/>
              <a:buFontTx/>
              <a:buNone/>
              <a:defRPr sz="1900"/>
            </a:lvl1pPr>
            <a:lvl2pPr marL="336550" indent="266700" algn="ctr">
              <a:lnSpc>
                <a:spcPct val="100000"/>
              </a:lnSpc>
              <a:buClrTx/>
              <a:buSzTx/>
              <a:buFontTx/>
              <a:buNone/>
              <a:defRPr sz="1900"/>
            </a:lvl2pPr>
            <a:lvl3pPr marL="336550" indent="723900" algn="ctr">
              <a:lnSpc>
                <a:spcPct val="100000"/>
              </a:lnSpc>
              <a:buClrTx/>
              <a:buSzTx/>
              <a:buFontTx/>
              <a:buNone/>
              <a:defRPr sz="1900"/>
            </a:lvl3pPr>
            <a:lvl4pPr marL="336550" indent="1181100" algn="ctr">
              <a:lnSpc>
                <a:spcPct val="100000"/>
              </a:lnSpc>
              <a:buClrTx/>
              <a:buSzTx/>
              <a:buFontTx/>
              <a:buNone/>
              <a:defRPr sz="1900"/>
            </a:lvl4pPr>
            <a:lvl5pPr marL="336550" indent="1638300" algn="ctr">
              <a:lnSpc>
                <a:spcPct val="100000"/>
              </a:lnSpc>
              <a:buClrTx/>
              <a:buSzTx/>
              <a:buFontTx/>
              <a:buNone/>
              <a:defRPr sz="19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5" name="Google Shape;39;p9"/>
          <p:cNvSpPr txBox="1">
            <a:spLocks noGrp="1"/>
          </p:cNvSpPr>
          <p:nvPr>
            <p:ph type="body" sz="half" idx="21"/>
          </p:nvPr>
        </p:nvSpPr>
        <p:spPr>
          <a:xfrm>
            <a:off x="4939500" y="724074"/>
            <a:ext cx="3837000" cy="3695102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APTION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11699" y="4230575"/>
            <a:ext cx="5998802" cy="605101"/>
          </a:xfrm>
          <a:prstGeom prst="rect">
            <a:avLst/>
          </a:prstGeom>
        </p:spPr>
        <p:txBody>
          <a:bodyPr anchor="ctr"/>
          <a:lstStyle>
            <a:lvl1pPr marL="228600" indent="0">
              <a:lnSpc>
                <a:spcPct val="100000"/>
              </a:lnSpc>
              <a:buClrTx/>
              <a:buSzTx/>
              <a:buFontTx/>
              <a:buNone/>
            </a:lvl1pPr>
            <a:lvl2pPr>
              <a:lnSpc>
                <a:spcPct val="100000"/>
              </a:lnSpc>
              <a:buClrTx/>
              <a:buFontTx/>
            </a:lvl2pPr>
            <a:lvl3pPr>
              <a:lnSpc>
                <a:spcPct val="100000"/>
              </a:lnSpc>
              <a:buClrTx/>
              <a:buFontTx/>
            </a:lvl3pPr>
            <a:lvl4pPr>
              <a:lnSpc>
                <a:spcPct val="100000"/>
              </a:lnSpc>
              <a:buClrTx/>
              <a:buFontTx/>
            </a:lvl4pPr>
            <a:lvl5pPr>
              <a:lnSpc>
                <a:spcPct val="100000"/>
              </a:lnSpc>
              <a:buClrTx/>
              <a:buFontTx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_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xx%"/>
          <p:cNvSpPr txBox="1">
            <a:spLocks noGrp="1"/>
          </p:cNvSpPr>
          <p:nvPr>
            <p:ph type="title" hasCustomPrompt="1"/>
          </p:nvPr>
        </p:nvSpPr>
        <p:spPr>
          <a:xfrm>
            <a:off x="311699" y="1106125"/>
            <a:ext cx="8520602" cy="1963801"/>
          </a:xfrm>
          <a:prstGeom prst="rect">
            <a:avLst/>
          </a:prstGeom>
        </p:spPr>
        <p:txBody>
          <a:bodyPr anchor="b"/>
          <a:lstStyle>
            <a:lvl1pPr algn="ctr">
              <a:defRPr sz="11000"/>
            </a:lvl1pPr>
          </a:lstStyle>
          <a:p>
            <a:r>
              <a:t>xx%</a:t>
            </a:r>
          </a:p>
        </p:txBody>
      </p:sp>
      <p:sp>
        <p:nvSpPr>
          <p:cNvPr id="9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11699" y="3152225"/>
            <a:ext cx="8520602" cy="1300800"/>
          </a:xfrm>
          <a:prstGeom prst="rect">
            <a:avLst/>
          </a:prstGeom>
        </p:spPr>
        <p:txBody>
          <a:bodyPr/>
          <a:lstStyle>
            <a:lvl1pPr algn="ctr"/>
            <a:lvl2pPr algn="ctr"/>
            <a:lvl3pPr algn="ctr"/>
            <a:lvl4pPr algn="ctr"/>
            <a:lvl5pPr algn="ctr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311699" y="445025"/>
            <a:ext cx="8520602" cy="572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83974" tIns="83974" rIns="83974" bIns="83974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311699" y="1152475"/>
            <a:ext cx="8520602" cy="341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83974" tIns="83974" rIns="83974" bIns="83974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13371" y="4714411"/>
            <a:ext cx="307787" cy="291212"/>
          </a:xfrm>
          <a:prstGeom prst="rect">
            <a:avLst/>
          </a:prstGeom>
          <a:ln w="12700">
            <a:miter lim="400000"/>
          </a:ln>
        </p:spPr>
        <p:txBody>
          <a:bodyPr wrap="none" lIns="83974" tIns="83974" rIns="83974" bIns="83974" anchor="ctr">
            <a:spAutoFit/>
          </a:bodyPr>
          <a:lstStyle>
            <a:lvl1pPr algn="r">
              <a:defRPr sz="900">
                <a:solidFill>
                  <a:schemeClr val="accent2">
                    <a:lumOff val="21764"/>
                  </a:schemeClr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6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457200" marR="0" indent="-336550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chemeClr val="accent2">
            <a:lumOff val="21764"/>
          </a:schemeClr>
        </a:buClr>
        <a:buSzPts val="1700"/>
        <a:buFont typeface="Arial"/>
        <a:buChar char="●"/>
        <a:tabLst/>
        <a:defRPr sz="1700" b="0" i="0" u="none" strike="noStrike" cap="none" spc="0" baseline="0">
          <a:solidFill>
            <a:schemeClr val="accent2">
              <a:lumOff val="21764"/>
            </a:schemeClr>
          </a:solidFill>
          <a:uFillTx/>
          <a:latin typeface="+mj-lt"/>
          <a:ea typeface="+mj-ea"/>
          <a:cs typeface="+mj-cs"/>
          <a:sym typeface="Arial"/>
        </a:defRPr>
      </a:lvl1pPr>
      <a:lvl2pPr marL="1010138" marR="0" indent="-406888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chemeClr val="accent2">
            <a:lumOff val="21764"/>
          </a:schemeClr>
        </a:buClr>
        <a:buSzPts val="1700"/>
        <a:buFont typeface="Arial"/>
        <a:buChar char="○"/>
        <a:tabLst/>
        <a:defRPr sz="1700" b="0" i="0" u="none" strike="noStrike" cap="none" spc="0" baseline="0">
          <a:solidFill>
            <a:schemeClr val="accent2">
              <a:lumOff val="21764"/>
            </a:schemeClr>
          </a:solidFill>
          <a:uFillTx/>
          <a:latin typeface="+mj-lt"/>
          <a:ea typeface="+mj-ea"/>
          <a:cs typeface="+mj-cs"/>
          <a:sym typeface="Arial"/>
        </a:defRPr>
      </a:lvl2pPr>
      <a:lvl3pPr marL="1467338" marR="0" indent="-406888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chemeClr val="accent2">
            <a:lumOff val="21764"/>
          </a:schemeClr>
        </a:buClr>
        <a:buSzPts val="1700"/>
        <a:buFont typeface="Arial"/>
        <a:buChar char="■"/>
        <a:tabLst/>
        <a:defRPr sz="1700" b="0" i="0" u="none" strike="noStrike" cap="none" spc="0" baseline="0">
          <a:solidFill>
            <a:schemeClr val="accent2">
              <a:lumOff val="21764"/>
            </a:schemeClr>
          </a:solidFill>
          <a:uFillTx/>
          <a:latin typeface="+mj-lt"/>
          <a:ea typeface="+mj-ea"/>
          <a:cs typeface="+mj-cs"/>
          <a:sym typeface="Arial"/>
        </a:defRPr>
      </a:lvl3pPr>
      <a:lvl4pPr marL="1924538" marR="0" indent="-406888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chemeClr val="accent2">
            <a:lumOff val="21764"/>
          </a:schemeClr>
        </a:buClr>
        <a:buSzPts val="1700"/>
        <a:buFont typeface="Arial"/>
        <a:buChar char="●"/>
        <a:tabLst/>
        <a:defRPr sz="1700" b="0" i="0" u="none" strike="noStrike" cap="none" spc="0" baseline="0">
          <a:solidFill>
            <a:schemeClr val="accent2">
              <a:lumOff val="21764"/>
            </a:schemeClr>
          </a:solidFill>
          <a:uFillTx/>
          <a:latin typeface="+mj-lt"/>
          <a:ea typeface="+mj-ea"/>
          <a:cs typeface="+mj-cs"/>
          <a:sym typeface="Arial"/>
        </a:defRPr>
      </a:lvl4pPr>
      <a:lvl5pPr marL="2381738" marR="0" indent="-406888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chemeClr val="accent2">
            <a:lumOff val="21764"/>
          </a:schemeClr>
        </a:buClr>
        <a:buSzPts val="1700"/>
        <a:buFont typeface="Arial"/>
        <a:buChar char="○"/>
        <a:tabLst/>
        <a:defRPr sz="1700" b="0" i="0" u="none" strike="noStrike" cap="none" spc="0" baseline="0">
          <a:solidFill>
            <a:schemeClr val="accent2">
              <a:lumOff val="21764"/>
            </a:schemeClr>
          </a:solidFill>
          <a:uFillTx/>
          <a:latin typeface="+mj-lt"/>
          <a:ea typeface="+mj-ea"/>
          <a:cs typeface="+mj-cs"/>
          <a:sym typeface="Arial"/>
        </a:defRPr>
      </a:lvl5pPr>
      <a:lvl6pPr marL="2838938" marR="0" indent="-406888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chemeClr val="accent2">
            <a:lumOff val="21764"/>
          </a:schemeClr>
        </a:buClr>
        <a:buSzPts val="1700"/>
        <a:buFont typeface="Arial"/>
        <a:buChar char="■"/>
        <a:tabLst/>
        <a:defRPr sz="1700" b="0" i="0" u="none" strike="noStrike" cap="none" spc="0" baseline="0">
          <a:solidFill>
            <a:schemeClr val="accent2">
              <a:lumOff val="21764"/>
            </a:schemeClr>
          </a:solidFill>
          <a:uFillTx/>
          <a:latin typeface="+mj-lt"/>
          <a:ea typeface="+mj-ea"/>
          <a:cs typeface="+mj-cs"/>
          <a:sym typeface="Arial"/>
        </a:defRPr>
      </a:lvl6pPr>
      <a:lvl7pPr marL="3296138" marR="0" indent="-406888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chemeClr val="accent2">
            <a:lumOff val="21764"/>
          </a:schemeClr>
        </a:buClr>
        <a:buSzPts val="1700"/>
        <a:buFont typeface="Arial"/>
        <a:buChar char="●"/>
        <a:tabLst/>
        <a:defRPr sz="1700" b="0" i="0" u="none" strike="noStrike" cap="none" spc="0" baseline="0">
          <a:solidFill>
            <a:schemeClr val="accent2">
              <a:lumOff val="21764"/>
            </a:schemeClr>
          </a:solidFill>
          <a:uFillTx/>
          <a:latin typeface="+mj-lt"/>
          <a:ea typeface="+mj-ea"/>
          <a:cs typeface="+mj-cs"/>
          <a:sym typeface="Arial"/>
        </a:defRPr>
      </a:lvl7pPr>
      <a:lvl8pPr marL="3753338" marR="0" indent="-406888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chemeClr val="accent2">
            <a:lumOff val="21764"/>
          </a:schemeClr>
        </a:buClr>
        <a:buSzPts val="1700"/>
        <a:buFont typeface="Arial"/>
        <a:buChar char="○"/>
        <a:tabLst/>
        <a:defRPr sz="1700" b="0" i="0" u="none" strike="noStrike" cap="none" spc="0" baseline="0">
          <a:solidFill>
            <a:schemeClr val="accent2">
              <a:lumOff val="21764"/>
            </a:schemeClr>
          </a:solidFill>
          <a:uFillTx/>
          <a:latin typeface="+mj-lt"/>
          <a:ea typeface="+mj-ea"/>
          <a:cs typeface="+mj-cs"/>
          <a:sym typeface="Arial"/>
        </a:defRPr>
      </a:lvl8pPr>
      <a:lvl9pPr marL="4210538" marR="0" indent="-406888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chemeClr val="accent2">
            <a:lumOff val="21764"/>
          </a:schemeClr>
        </a:buClr>
        <a:buSzPts val="1700"/>
        <a:buFont typeface="Arial"/>
        <a:buChar char="■"/>
        <a:tabLst/>
        <a:defRPr sz="1700" b="0" i="0" u="none" strike="noStrike" cap="none" spc="0" baseline="0">
          <a:solidFill>
            <a:schemeClr val="accent2">
              <a:lumOff val="21764"/>
            </a:schemeClr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D14ED-8DBB-6741-E7BF-E5F3EA7AE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close-up of a stained glass window&#10;&#10;Description automatically generated">
            <a:extLst>
              <a:ext uri="{FF2B5EF4-FFF2-40B4-BE49-F238E27FC236}">
                <a16:creationId xmlns:a16="http://schemas.microsoft.com/office/drawing/2014/main" id="{EBCDDF3D-A7C4-8EC1-A96D-A6E81A61D8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5261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2928EC5-6174-3713-70A6-1FBE375853E3}"/>
              </a:ext>
            </a:extLst>
          </p:cNvPr>
          <p:cNvSpPr txBox="1"/>
          <p:nvPr/>
        </p:nvSpPr>
        <p:spPr>
          <a:xfrm>
            <a:off x="1900646" y="1509921"/>
            <a:ext cx="5368835" cy="2123656"/>
          </a:xfrm>
          <a:prstGeom prst="rect">
            <a:avLst/>
          </a:prstGeom>
          <a:solidFill>
            <a:schemeClr val="tx1"/>
          </a:solidFill>
          <a:ln w="12700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Stained Glass Window Design Contest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AAA59A-102A-F074-CDFF-4EA2F503709B}"/>
              </a:ext>
            </a:extLst>
          </p:cNvPr>
          <p:cNvSpPr txBox="1"/>
          <p:nvPr/>
        </p:nvSpPr>
        <p:spPr>
          <a:xfrm>
            <a:off x="1322917" y="736872"/>
            <a:ext cx="64981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b="1" u="none" strike="noStrike" cap="none" spc="30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AN ART REVIEW ON RUTLEDGE HILL</a:t>
            </a:r>
            <a:endParaRPr kumimoji="0" lang="en-US" b="1" u="none" strike="noStrike" cap="none" spc="300" normalizeH="0" baseline="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FillTx/>
              <a:latin typeface="Arial" panose="020B0604020202020204" pitchFamily="34" charset="0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C8A4A8-F0A3-3BE5-B046-F8454FB7D542}"/>
              </a:ext>
            </a:extLst>
          </p:cNvPr>
          <p:cNvSpPr txBox="1"/>
          <p:nvPr/>
        </p:nvSpPr>
        <p:spPr>
          <a:xfrm>
            <a:off x="1322917" y="4120617"/>
            <a:ext cx="64981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b="1" u="none" strike="noStrike" cap="none" spc="30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VIEWS FROM THE PAST AND INTO THE FUTURE</a:t>
            </a:r>
            <a:endParaRPr kumimoji="0" lang="en-US" b="1" u="none" strike="noStrike" cap="none" spc="300" normalizeH="0" baseline="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FillTx/>
              <a:latin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17831215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35B96-F280-003F-7538-8E103E0E7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stained glass window on a chain&#10;&#10;Description automatically generated">
            <a:extLst>
              <a:ext uri="{FF2B5EF4-FFF2-40B4-BE49-F238E27FC236}">
                <a16:creationId xmlns:a16="http://schemas.microsoft.com/office/drawing/2014/main" id="{A2D20E0E-BE64-5123-8215-0EBAC3BDD6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6033" y="0"/>
            <a:ext cx="5133172" cy="5143500"/>
          </a:xfrm>
          <a:prstGeom prst="rect">
            <a:avLst/>
          </a:prstGeom>
        </p:spPr>
      </p:pic>
      <p:pic>
        <p:nvPicPr>
          <p:cNvPr id="9" name="Picture 8" descr="A stained glass window with a face on it&#10;&#10;Description automatically generated">
            <a:extLst>
              <a:ext uri="{FF2B5EF4-FFF2-40B4-BE49-F238E27FC236}">
                <a16:creationId xmlns:a16="http://schemas.microsoft.com/office/drawing/2014/main" id="{9A3CEB9E-A847-7B6A-7DDB-B612FABD2C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157" y="0"/>
            <a:ext cx="5143500" cy="5143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54112BF-5295-7993-ACEE-CED453AAF7DA}"/>
              </a:ext>
            </a:extLst>
          </p:cNvPr>
          <p:cNvSpPr txBox="1"/>
          <p:nvPr/>
        </p:nvSpPr>
        <p:spPr>
          <a:xfrm>
            <a:off x="311699" y="152735"/>
            <a:ext cx="3459962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FillTx/>
                <a:latin typeface="+mj-lt"/>
                <a:ea typeface="+mj-ea"/>
                <a:cs typeface="+mj-cs"/>
                <a:sym typeface="Arial"/>
              </a:rPr>
              <a:t>Think about how light and the environment will affect the glass</a:t>
            </a:r>
          </a:p>
        </p:txBody>
      </p:sp>
    </p:spTree>
    <p:extLst>
      <p:ext uri="{BB962C8B-B14F-4D97-AF65-F5344CB8AC3E}">
        <p14:creationId xmlns:p14="http://schemas.microsoft.com/office/powerpoint/2010/main" val="424550912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2267C-5761-7D7C-821E-FD3CFF6B3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stained glass dragonfly on a string&#10;&#10;Description automatically generated">
            <a:extLst>
              <a:ext uri="{FF2B5EF4-FFF2-40B4-BE49-F238E27FC236}">
                <a16:creationId xmlns:a16="http://schemas.microsoft.com/office/drawing/2014/main" id="{1AAC6C9B-5250-32B7-CE09-DB74273AC7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1250"/>
            <a:ext cx="9144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8A67E0B-D57C-8BC9-14AF-4E7993AA51E7}"/>
              </a:ext>
            </a:extLst>
          </p:cNvPr>
          <p:cNvSpPr txBox="1"/>
          <p:nvPr/>
        </p:nvSpPr>
        <p:spPr>
          <a:xfrm>
            <a:off x="311699" y="4739394"/>
            <a:ext cx="2635200" cy="2308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9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Art by Sabrina Edwards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48717A-84E4-D770-5360-684231173A58}"/>
              </a:ext>
            </a:extLst>
          </p:cNvPr>
          <p:cNvSpPr txBox="1"/>
          <p:nvPr/>
        </p:nvSpPr>
        <p:spPr>
          <a:xfrm>
            <a:off x="4477804" y="2684875"/>
            <a:ext cx="3459962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FillTx/>
                <a:latin typeface="+mj-lt"/>
                <a:ea typeface="+mj-ea"/>
                <a:cs typeface="+mj-cs"/>
                <a:sym typeface="Arial"/>
              </a:rPr>
              <a:t>Light shining through the glass</a:t>
            </a:r>
          </a:p>
        </p:txBody>
      </p:sp>
    </p:spTree>
    <p:extLst>
      <p:ext uri="{BB962C8B-B14F-4D97-AF65-F5344CB8AC3E}">
        <p14:creationId xmlns:p14="http://schemas.microsoft.com/office/powerpoint/2010/main" val="427604568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5AEBE-55CC-CA58-A0A5-82C1A087F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 descr="Stained glass fish and jellyfish&#10;&#10;Description automatically generated">
            <a:extLst>
              <a:ext uri="{FF2B5EF4-FFF2-40B4-BE49-F238E27FC236}">
                <a16:creationId xmlns:a16="http://schemas.microsoft.com/office/drawing/2014/main" id="{1490DE00-A8D6-95AC-AA99-2AF8CE3FE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15" y="0"/>
            <a:ext cx="6865570" cy="5143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AEBC659-E7FD-76F0-77FE-D45E2C447A4E}"/>
              </a:ext>
            </a:extLst>
          </p:cNvPr>
          <p:cNvSpPr txBox="1"/>
          <p:nvPr/>
        </p:nvSpPr>
        <p:spPr>
          <a:xfrm>
            <a:off x="311699" y="382928"/>
            <a:ext cx="1059901" cy="13849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Your color palette will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 create the mood for your design.</a:t>
            </a:r>
          </a:p>
        </p:txBody>
      </p:sp>
    </p:spTree>
    <p:extLst>
      <p:ext uri="{BB962C8B-B14F-4D97-AF65-F5344CB8AC3E}">
        <p14:creationId xmlns:p14="http://schemas.microsoft.com/office/powerpoint/2010/main" val="4285428850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5AEBE-55CC-CA58-A0A5-82C1A087F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A stained glass window with a peacock&#10;&#10;Description automatically generated">
            <a:extLst>
              <a:ext uri="{FF2B5EF4-FFF2-40B4-BE49-F238E27FC236}">
                <a16:creationId xmlns:a16="http://schemas.microsoft.com/office/drawing/2014/main" id="{8641A82A-26FF-0293-4B2F-CD24B6B536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" t="2731" r="12202"/>
          <a:stretch/>
        </p:blipFill>
        <p:spPr>
          <a:xfrm>
            <a:off x="4953599" y="-95627"/>
            <a:ext cx="3456001" cy="5294812"/>
          </a:xfrm>
          <a:prstGeom prst="rect">
            <a:avLst/>
          </a:prstGeom>
        </p:spPr>
      </p:pic>
      <p:pic>
        <p:nvPicPr>
          <p:cNvPr id="8" name="Picture 7" descr="A stained glass window with a person on the cross&#10;&#10;Description automatically generated">
            <a:extLst>
              <a:ext uri="{FF2B5EF4-FFF2-40B4-BE49-F238E27FC236}">
                <a16:creationId xmlns:a16="http://schemas.microsoft.com/office/drawing/2014/main" id="{128360B5-370E-BC8A-3F11-35950B80FF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40" y="-95627"/>
            <a:ext cx="3396822" cy="533475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6E068DC-F568-CECF-1365-B92DCD509EE1}"/>
              </a:ext>
            </a:extLst>
          </p:cNvPr>
          <p:cNvSpPr txBox="1"/>
          <p:nvPr/>
        </p:nvSpPr>
        <p:spPr>
          <a:xfrm>
            <a:off x="2645132" y="2263975"/>
            <a:ext cx="3459962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FillTx/>
                <a:latin typeface="+mj-lt"/>
                <a:ea typeface="+mj-ea"/>
                <a:cs typeface="+mj-cs"/>
                <a:sym typeface="Arial"/>
              </a:rPr>
              <a:t>More complex designs and colors</a:t>
            </a:r>
          </a:p>
        </p:txBody>
      </p:sp>
    </p:spTree>
    <p:extLst>
      <p:ext uri="{BB962C8B-B14F-4D97-AF65-F5344CB8AC3E}">
        <p14:creationId xmlns:p14="http://schemas.microsoft.com/office/powerpoint/2010/main" val="3268653058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5AEBE-55CC-CA58-A0A5-82C1A087F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 descr="A collage of stained glass windows&#10;&#10;Description automatically generated">
            <a:extLst>
              <a:ext uri="{FF2B5EF4-FFF2-40B4-BE49-F238E27FC236}">
                <a16:creationId xmlns:a16="http://schemas.microsoft.com/office/drawing/2014/main" id="{4B42B8C8-2BE7-9C06-7D77-EFDE9BAF43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4627"/>
            <a:ext cx="9146427" cy="431025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99E93B4-8A8A-724A-1255-3551B5982654}"/>
              </a:ext>
            </a:extLst>
          </p:cNvPr>
          <p:cNvSpPr txBox="1"/>
          <p:nvPr/>
        </p:nvSpPr>
        <p:spPr>
          <a:xfrm>
            <a:off x="2645132" y="234731"/>
            <a:ext cx="3459962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FillTx/>
                <a:latin typeface="+mj-lt"/>
                <a:ea typeface="+mj-ea"/>
                <a:cs typeface="+mj-cs"/>
                <a:sym typeface="Arial"/>
              </a:rPr>
              <a:t>Stained glass can be used to tell a story</a:t>
            </a:r>
          </a:p>
        </p:txBody>
      </p:sp>
    </p:spTree>
    <p:extLst>
      <p:ext uri="{BB962C8B-B14F-4D97-AF65-F5344CB8AC3E}">
        <p14:creationId xmlns:p14="http://schemas.microsoft.com/office/powerpoint/2010/main" val="973279068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5AEBE-55CC-CA58-A0A5-82C1A087F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A stained glass window with many different colors&#10;&#10;Description automatically generated">
            <a:extLst>
              <a:ext uri="{FF2B5EF4-FFF2-40B4-BE49-F238E27FC236}">
                <a16:creationId xmlns:a16="http://schemas.microsoft.com/office/drawing/2014/main" id="{AABAF669-EC00-F841-EF95-214A0CF745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00250"/>
            <a:ext cx="9144000" cy="9144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643B9F6-72E5-85C9-8F02-494455884B56}"/>
              </a:ext>
            </a:extLst>
          </p:cNvPr>
          <p:cNvSpPr txBox="1"/>
          <p:nvPr/>
        </p:nvSpPr>
        <p:spPr>
          <a:xfrm>
            <a:off x="2842019" y="1083817"/>
            <a:ext cx="3459962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FillTx/>
                <a:latin typeface="+mj-lt"/>
                <a:ea typeface="+mj-ea"/>
                <a:cs typeface="+mj-cs"/>
                <a:sym typeface="Arial"/>
              </a:rPr>
              <a:t>Repeated patterns can have an impact</a:t>
            </a:r>
          </a:p>
        </p:txBody>
      </p:sp>
    </p:spTree>
    <p:extLst>
      <p:ext uri="{BB962C8B-B14F-4D97-AF65-F5344CB8AC3E}">
        <p14:creationId xmlns:p14="http://schemas.microsoft.com/office/powerpoint/2010/main" val="4262022027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5AEBE-55CC-CA58-A0A5-82C1A087F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 descr="A stained glass window with a person in a suit&#10;&#10;Description automatically generated">
            <a:extLst>
              <a:ext uri="{FF2B5EF4-FFF2-40B4-BE49-F238E27FC236}">
                <a16:creationId xmlns:a16="http://schemas.microsoft.com/office/drawing/2014/main" id="{28A1310D-1F5D-BFF2-44BB-1D124A4DE2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67787"/>
            <a:ext cx="9144000" cy="1292137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110E266-F071-1984-B62E-615F72AD87E0}"/>
              </a:ext>
            </a:extLst>
          </p:cNvPr>
          <p:cNvSpPr txBox="1"/>
          <p:nvPr/>
        </p:nvSpPr>
        <p:spPr>
          <a:xfrm>
            <a:off x="2231571" y="4671126"/>
            <a:ext cx="4589374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FillTx/>
                <a:latin typeface="+mj-lt"/>
                <a:ea typeface="+mj-ea"/>
                <a:cs typeface="+mj-cs"/>
                <a:sym typeface="Arial"/>
              </a:rPr>
              <a:t>Pop culture can be represented in stained glass, too.</a:t>
            </a:r>
          </a:p>
        </p:txBody>
      </p:sp>
    </p:spTree>
    <p:extLst>
      <p:ext uri="{BB962C8B-B14F-4D97-AF65-F5344CB8AC3E}">
        <p14:creationId xmlns:p14="http://schemas.microsoft.com/office/powerpoint/2010/main" val="3379364134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D14ED-8DBB-6741-E7BF-E5F3EA7AE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close-up of a stained glass window&#10;&#10;Description automatically generated">
            <a:extLst>
              <a:ext uri="{FF2B5EF4-FFF2-40B4-BE49-F238E27FC236}">
                <a16:creationId xmlns:a16="http://schemas.microsoft.com/office/drawing/2014/main" id="{EBCDDF3D-A7C4-8EC1-A96D-A6E81A61D8A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5261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4E4CA86-41E3-A378-AE69-0DF84920A141}"/>
              </a:ext>
            </a:extLst>
          </p:cNvPr>
          <p:cNvSpPr txBox="1"/>
          <p:nvPr/>
        </p:nvSpPr>
        <p:spPr>
          <a:xfrm>
            <a:off x="4818890" y="494258"/>
            <a:ext cx="2635200" cy="41549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Line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Shape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Color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Value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Texture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Space</a:t>
            </a:r>
            <a:endParaRPr kumimoji="0" lang="en-US" sz="4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FillTx/>
              <a:latin typeface="Arial" panose="020B0604020202020204" pitchFamily="34" charset="0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550B78-6948-9219-8BF0-B00B674433EF}"/>
              </a:ext>
            </a:extLst>
          </p:cNvPr>
          <p:cNvSpPr txBox="1"/>
          <p:nvPr/>
        </p:nvSpPr>
        <p:spPr>
          <a:xfrm>
            <a:off x="512064" y="1776738"/>
            <a:ext cx="3813048" cy="1569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Just like with any other work of art, pay attention to:</a:t>
            </a:r>
          </a:p>
        </p:txBody>
      </p:sp>
    </p:spTree>
    <p:extLst>
      <p:ext uri="{BB962C8B-B14F-4D97-AF65-F5344CB8AC3E}">
        <p14:creationId xmlns:p14="http://schemas.microsoft.com/office/powerpoint/2010/main" val="3286504171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D14ED-8DBB-6741-E7BF-E5F3EA7AE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close-up of a stained glass window&#10;&#10;Description automatically generated">
            <a:extLst>
              <a:ext uri="{FF2B5EF4-FFF2-40B4-BE49-F238E27FC236}">
                <a16:creationId xmlns:a16="http://schemas.microsoft.com/office/drawing/2014/main" id="{EBCDDF3D-A7C4-8EC1-A96D-A6E81A61D8A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5261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4E4CA86-41E3-A378-AE69-0DF84920A141}"/>
              </a:ext>
            </a:extLst>
          </p:cNvPr>
          <p:cNvSpPr txBox="1"/>
          <p:nvPr/>
        </p:nvSpPr>
        <p:spPr>
          <a:xfrm>
            <a:off x="982798" y="802308"/>
            <a:ext cx="7178400" cy="35394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742950" marR="0" indent="-7429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28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Research stained</a:t>
            </a:r>
            <a:r>
              <a:rPr lang="en-US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-</a:t>
            </a:r>
            <a:r>
              <a:rPr kumimoji="0" lang="en-US" sz="28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glass windows</a:t>
            </a:r>
          </a:p>
          <a:p>
            <a:pPr marL="742950" indent="-742950">
              <a:buFontTx/>
              <a:buAutoNum type="arabicPeriod"/>
            </a:pPr>
            <a:r>
              <a:rPr kumimoji="0" lang="en-US" sz="28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Decide on a style and subject</a:t>
            </a:r>
          </a:p>
          <a:p>
            <a:pPr marL="742950" marR="0" indent="-7429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28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Sketch out your ideas</a:t>
            </a:r>
            <a:endParaRPr lang="en-US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</a:endParaRPr>
          </a:p>
          <a:p>
            <a:pPr marL="742950" marR="0" indent="-7429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lang="en-US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Draw your final design on a nice piece of 8.5”x11” paper (landscape/horizontal)</a:t>
            </a:r>
          </a:p>
          <a:p>
            <a:pPr marL="742950" marR="0" indent="-7429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28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Color in all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the </a:t>
            </a:r>
            <a:r>
              <a:rPr kumimoji="0" lang="en-US" sz="28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sections</a:t>
            </a:r>
          </a:p>
          <a:p>
            <a:pPr marL="742950" marR="0" indent="-7429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lang="en-US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Add black lines last</a:t>
            </a:r>
            <a:endParaRPr kumimoji="0" lang="en-US" sz="28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FillTx/>
              <a:latin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196754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D14ED-8DBB-6741-E7BF-E5F3EA7AE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close-up of a stained glass window&#10;&#10;Description automatically generated">
            <a:extLst>
              <a:ext uri="{FF2B5EF4-FFF2-40B4-BE49-F238E27FC236}">
                <a16:creationId xmlns:a16="http://schemas.microsoft.com/office/drawing/2014/main" id="{EBCDDF3D-A7C4-8EC1-A96D-A6E81A61D8A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5261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4E4CA86-41E3-A378-AE69-0DF84920A141}"/>
              </a:ext>
            </a:extLst>
          </p:cNvPr>
          <p:cNvSpPr txBox="1"/>
          <p:nvPr/>
        </p:nvSpPr>
        <p:spPr>
          <a:xfrm>
            <a:off x="1381567" y="436813"/>
            <a:ext cx="7178400" cy="4278092"/>
          </a:xfrm>
          <a:prstGeom prst="rect">
            <a:avLst/>
          </a:prstGeom>
          <a:noFill/>
          <a:ln w="12700" cap="flat">
            <a:noFill/>
            <a:miter lim="400000"/>
          </a:ln>
          <a:effectLst>
            <a:outerShdw blurRad="50800" dist="38100" dir="2700000" algn="tl" rotWithShape="0">
              <a:prstClr val="black">
                <a:alpha val="19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rtl="0"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Artwork must be 2-d and look like a stained-glass window.</a:t>
            </a:r>
          </a:p>
          <a:p>
            <a:pPr rtl="0"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Artwork must incorporate some of these window shapes </a:t>
            </a:r>
            <a:b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  </a:t>
            </a:r>
            <a:r>
              <a:rPr lang="en-US" sz="1600" i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(examples of each are on the following slides)</a:t>
            </a:r>
            <a: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:   </a:t>
            </a:r>
          </a:p>
          <a:p>
            <a:pPr lvl="6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        • </a:t>
            </a:r>
            <a: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Demilune</a:t>
            </a:r>
          </a:p>
          <a:p>
            <a:pPr lvl="6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        • </a:t>
            </a:r>
            <a: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Arch</a:t>
            </a:r>
          </a:p>
          <a:p>
            <a:pPr lvl="6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        • </a:t>
            </a:r>
            <a: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Cathedral</a:t>
            </a:r>
          </a:p>
          <a:p>
            <a:pPr lvl="6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        • </a:t>
            </a:r>
            <a: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Rose</a:t>
            </a:r>
          </a:p>
          <a:p>
            <a:pPr rtl="0"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Accepted mediums are as follows:</a:t>
            </a:r>
          </a:p>
          <a:p>
            <a:pPr rtl="0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        • </a:t>
            </a:r>
            <a:r>
              <a:rPr lang="en-US" sz="1600" u="sng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Paintings</a:t>
            </a:r>
            <a: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: oil, acrylics, watercolor, </a:t>
            </a:r>
            <a:r>
              <a:rPr lang="en-US" sz="16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etc</a:t>
            </a:r>
            <a:endParaRPr lang="en-US" sz="16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lvl="2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        • </a:t>
            </a:r>
            <a:r>
              <a:rPr lang="en-US" sz="1600" u="sng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Drawings</a:t>
            </a:r>
            <a: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: pencil, ink, marker, pastels, charcoal </a:t>
            </a:r>
            <a:b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            (charcoal and pastel drawings should use fixative)</a:t>
            </a:r>
          </a:p>
          <a:p>
            <a:pPr rtl="0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        • </a:t>
            </a:r>
            <a:r>
              <a:rPr lang="en-US" sz="1600" u="sng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Mixed Media</a:t>
            </a:r>
            <a: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: use of more than two mediums such as </a:t>
            </a:r>
            <a:b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            pencil, ink, watercolor, etc.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rtl="0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4. Final a</a:t>
            </a:r>
            <a: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rtwork must be mounted on a rigid material such as </a:t>
            </a:r>
            <a:b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      foam board, art mats, or cardboard.</a:t>
            </a:r>
          </a:p>
          <a:p>
            <a:pPr rtl="0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5. Final artwork can be no larger than 9” tall x 12” wide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       (including the mounting material) </a:t>
            </a:r>
            <a:endParaRPr lang="en-US" sz="16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91642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FDFAC-2E7D-FA9B-99E5-F57D6AC83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stained glass of a red dog&#10;&#10;Description automatically generated">
            <a:extLst>
              <a:ext uri="{FF2B5EF4-FFF2-40B4-BE49-F238E27FC236}">
                <a16:creationId xmlns:a16="http://schemas.microsoft.com/office/drawing/2014/main" id="{AD4CFF82-3315-74EE-03B1-CC8299B01B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85599" cy="3208919"/>
          </a:xfrm>
          <a:prstGeom prst="rect">
            <a:avLst/>
          </a:prstGeom>
        </p:spPr>
      </p:pic>
      <p:pic>
        <p:nvPicPr>
          <p:cNvPr id="6" name="Picture 5" descr="A painting of a window&#10;&#10;Description automatically generated">
            <a:extLst>
              <a:ext uri="{FF2B5EF4-FFF2-40B4-BE49-F238E27FC236}">
                <a16:creationId xmlns:a16="http://schemas.microsoft.com/office/drawing/2014/main" id="{31C5C7FC-9151-8586-DE2B-9B322A4D7E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6467" y="0"/>
            <a:ext cx="3837533" cy="5143500"/>
          </a:xfrm>
          <a:prstGeom prst="rect">
            <a:avLst/>
          </a:prstGeom>
        </p:spPr>
      </p:pic>
      <p:pic>
        <p:nvPicPr>
          <p:cNvPr id="8" name="Picture 7" descr="A drawing of a child with a green face&#10;&#10;Description automatically generated">
            <a:extLst>
              <a:ext uri="{FF2B5EF4-FFF2-40B4-BE49-F238E27FC236}">
                <a16:creationId xmlns:a16="http://schemas.microsoft.com/office/drawing/2014/main" id="{5EC51CC9-22FB-D22F-1DEE-180DF2B2D2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486" y="2481942"/>
            <a:ext cx="2316752" cy="266155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3E4DDC1-09E3-D4A2-0C5C-56D586B764E8}"/>
              </a:ext>
            </a:extLst>
          </p:cNvPr>
          <p:cNvSpPr txBox="1"/>
          <p:nvPr/>
        </p:nvSpPr>
        <p:spPr>
          <a:xfrm>
            <a:off x="127922" y="2855391"/>
            <a:ext cx="2345635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FillTx/>
                <a:latin typeface="+mj-lt"/>
                <a:ea typeface="+mj-ea"/>
                <a:cs typeface="+mj-cs"/>
                <a:sym typeface="Arial"/>
              </a:rPr>
              <a:t>1st PLACE: KYLE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E8B472-AC51-DC7E-3304-A1EA77734FDE}"/>
              </a:ext>
            </a:extLst>
          </p:cNvPr>
          <p:cNvSpPr txBox="1"/>
          <p:nvPr/>
        </p:nvSpPr>
        <p:spPr>
          <a:xfrm>
            <a:off x="6686205" y="119270"/>
            <a:ext cx="2345635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FillTx/>
                <a:latin typeface="+mj-lt"/>
                <a:ea typeface="+mj-ea"/>
                <a:cs typeface="+mj-cs"/>
                <a:sym typeface="Arial"/>
              </a:rPr>
              <a:t>2nd PLACE: ALLIE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C03C3E-2D23-8C85-3F9C-2626B8E2A5A0}"/>
              </a:ext>
            </a:extLst>
          </p:cNvPr>
          <p:cNvSpPr txBox="1"/>
          <p:nvPr/>
        </p:nvSpPr>
        <p:spPr>
          <a:xfrm>
            <a:off x="3752235" y="4767357"/>
            <a:ext cx="2345635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FillTx/>
                <a:latin typeface="+mj-lt"/>
                <a:ea typeface="+mj-ea"/>
                <a:cs typeface="+mj-cs"/>
                <a:sym typeface="Arial"/>
              </a:rPr>
              <a:t>3rd PLACE: JULIA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4C67E46-1D23-8258-50AA-B6D393638D60}"/>
              </a:ext>
            </a:extLst>
          </p:cNvPr>
          <p:cNvSpPr txBox="1"/>
          <p:nvPr/>
        </p:nvSpPr>
        <p:spPr>
          <a:xfrm>
            <a:off x="871724" y="4022734"/>
            <a:ext cx="2345635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FillTx/>
                <a:latin typeface="+mj-lt"/>
                <a:ea typeface="+mj-ea"/>
                <a:cs typeface="+mj-cs"/>
                <a:sym typeface="Arial"/>
              </a:rPr>
              <a:t>2023 Art Event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b="1" dirty="0">
                <a:solidFill>
                  <a:schemeClr val="bg1"/>
                </a:solidFill>
                <a:highlight>
                  <a:srgbClr val="000000"/>
                </a:highlight>
              </a:rPr>
              <a:t>At Rutledge</a:t>
            </a:r>
            <a:endParaRPr kumimoji="0" lang="en-US" sz="14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highlight>
                <a:srgbClr val="000000"/>
              </a:highlight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7095041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indow in a room&#10;&#10;Description automatically generated">
            <a:extLst>
              <a:ext uri="{FF2B5EF4-FFF2-40B4-BE49-F238E27FC236}">
                <a16:creationId xmlns:a16="http://schemas.microsoft.com/office/drawing/2014/main" id="{3EF91B3C-1647-2A99-4368-3DCE7B0F8D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7760" y="-1400961"/>
            <a:ext cx="9833076" cy="65553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F3CA3B-E484-BAEF-AE47-47D6178C1763}"/>
              </a:ext>
            </a:extLst>
          </p:cNvPr>
          <p:cNvSpPr txBox="1"/>
          <p:nvPr/>
        </p:nvSpPr>
        <p:spPr>
          <a:xfrm>
            <a:off x="430991" y="420158"/>
            <a:ext cx="2600210" cy="892550"/>
          </a:xfrm>
          <a:prstGeom prst="rect">
            <a:avLst/>
          </a:prstGeom>
          <a:solidFill>
            <a:schemeClr val="tx1"/>
          </a:solidFill>
          <a:ln w="12700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Demilune</a:t>
            </a:r>
            <a:endParaRPr lang="en-US" sz="32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0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(semi-circle)</a:t>
            </a:r>
          </a:p>
        </p:txBody>
      </p:sp>
    </p:spTree>
    <p:extLst>
      <p:ext uri="{BB962C8B-B14F-4D97-AF65-F5344CB8AC3E}">
        <p14:creationId xmlns:p14="http://schemas.microsoft.com/office/powerpoint/2010/main" val="1624176373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940E4-E237-D07B-66E8-5AC0298AC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A stained glass window with a floral design&#10;&#10;Description automatically generated">
            <a:extLst>
              <a:ext uri="{FF2B5EF4-FFF2-40B4-BE49-F238E27FC236}">
                <a16:creationId xmlns:a16="http://schemas.microsoft.com/office/drawing/2014/main" id="{9E4ABA76-7F31-304F-44A9-E46D5AC654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712" y="-1"/>
            <a:ext cx="7728575" cy="5143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F3CA3B-E484-BAEF-AE47-47D6178C1763}"/>
              </a:ext>
            </a:extLst>
          </p:cNvPr>
          <p:cNvSpPr txBox="1"/>
          <p:nvPr/>
        </p:nvSpPr>
        <p:spPr>
          <a:xfrm>
            <a:off x="430991" y="574047"/>
            <a:ext cx="1837828" cy="584773"/>
          </a:xfrm>
          <a:prstGeom prst="rect">
            <a:avLst/>
          </a:prstGeom>
          <a:solidFill>
            <a:schemeClr val="tx1"/>
          </a:solidFill>
          <a:ln w="12700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Arch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FillTx/>
              <a:latin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15682500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940E4-E237-D07B-66E8-5AC0298AC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stained glass window in a window&#10;&#10;Description automatically generated">
            <a:extLst>
              <a:ext uri="{FF2B5EF4-FFF2-40B4-BE49-F238E27FC236}">
                <a16:creationId xmlns:a16="http://schemas.microsoft.com/office/drawing/2014/main" id="{695C96C9-50B9-66C0-92FA-0011E271F5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187" y="0"/>
            <a:ext cx="3857625" cy="5143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F3CA3B-E484-BAEF-AE47-47D6178C1763}"/>
              </a:ext>
            </a:extLst>
          </p:cNvPr>
          <p:cNvSpPr txBox="1"/>
          <p:nvPr/>
        </p:nvSpPr>
        <p:spPr>
          <a:xfrm>
            <a:off x="430991" y="574047"/>
            <a:ext cx="2411220" cy="584773"/>
          </a:xfrm>
          <a:prstGeom prst="rect">
            <a:avLst/>
          </a:prstGeom>
          <a:solidFill>
            <a:schemeClr val="tx1"/>
          </a:solidFill>
          <a:ln w="12700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Cathedral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FillTx/>
              <a:latin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2743309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940E4-E237-D07B-66E8-5AC0298AC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82EB46D-8A82-527C-D15C-325C1A9866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563" y="-71724"/>
            <a:ext cx="5360756" cy="532857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F3CA3B-E484-BAEF-AE47-47D6178C1763}"/>
              </a:ext>
            </a:extLst>
          </p:cNvPr>
          <p:cNvSpPr txBox="1"/>
          <p:nvPr/>
        </p:nvSpPr>
        <p:spPr>
          <a:xfrm>
            <a:off x="430991" y="574047"/>
            <a:ext cx="1837828" cy="584773"/>
          </a:xfrm>
          <a:prstGeom prst="rect">
            <a:avLst/>
          </a:prstGeom>
          <a:solidFill>
            <a:schemeClr val="tx1"/>
          </a:solidFill>
          <a:ln w="12700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Rose</a:t>
            </a:r>
            <a:endParaRPr kumimoji="0" lang="en-US" sz="18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FillTx/>
              <a:latin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32370833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D14ED-8DBB-6741-E7BF-E5F3EA7AE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close-up of a stained glass window&#10;&#10;Description automatically generated">
            <a:extLst>
              <a:ext uri="{FF2B5EF4-FFF2-40B4-BE49-F238E27FC236}">
                <a16:creationId xmlns:a16="http://schemas.microsoft.com/office/drawing/2014/main" id="{EBCDDF3D-A7C4-8EC1-A96D-A6E81A61D8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1187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6AAA59A-102A-F074-CDFF-4EA2F503709B}"/>
              </a:ext>
            </a:extLst>
          </p:cNvPr>
          <p:cNvSpPr txBox="1"/>
          <p:nvPr/>
        </p:nvSpPr>
        <p:spPr>
          <a:xfrm>
            <a:off x="1322917" y="736872"/>
            <a:ext cx="64981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b="1" u="none" strike="noStrike" cap="none" spc="30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AN ART REVIEW ON RUTLEDGE HILL</a:t>
            </a:r>
            <a:endParaRPr kumimoji="0" lang="en-US" b="1" u="none" strike="noStrike" cap="none" spc="300" normalizeH="0" baseline="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FillTx/>
              <a:latin typeface="Arial" panose="020B0604020202020204" pitchFamily="34" charset="0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C8A4A8-F0A3-3BE5-B046-F8454FB7D542}"/>
              </a:ext>
            </a:extLst>
          </p:cNvPr>
          <p:cNvSpPr txBox="1"/>
          <p:nvPr/>
        </p:nvSpPr>
        <p:spPr>
          <a:xfrm>
            <a:off x="1322917" y="4120617"/>
            <a:ext cx="64981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b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QUESTIONS: PRESERVELINDSLEYAVENUENOW@GMAIL.COM</a:t>
            </a:r>
            <a:endParaRPr kumimoji="0" lang="en-US" b="1" u="none" strike="noStrike" cap="none" normalizeH="0" baseline="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FillTx/>
              <a:latin typeface="Arial" panose="020B0604020202020204" pitchFamily="34" charset="0"/>
              <a:sym typeface="Arial"/>
            </a:endParaRP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29D54DC0-EE55-FA38-497C-C86F356D2B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820" y="2625848"/>
            <a:ext cx="1982360" cy="4084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A close-up of a logo&#10;&#10;Description automatically generated">
            <a:extLst>
              <a:ext uri="{FF2B5EF4-FFF2-40B4-BE49-F238E27FC236}">
                <a16:creationId xmlns:a16="http://schemas.microsoft.com/office/drawing/2014/main" id="{598083CE-8ADA-EA79-4C55-7521DBA9D3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820" y="2097003"/>
            <a:ext cx="1982360" cy="4423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780326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drawing of a person&#10;&#10;Description automatically generated">
            <a:extLst>
              <a:ext uri="{FF2B5EF4-FFF2-40B4-BE49-F238E27FC236}">
                <a16:creationId xmlns:a16="http://schemas.microsoft.com/office/drawing/2014/main" id="{BB2F48AE-23A6-01A8-7E33-2D277116BB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59243" y="368264"/>
            <a:ext cx="7381351" cy="553601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922F1E-44B0-2F5C-BA2D-804C8610C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painting of a bird on a stand&#10;&#10;Description automatically generated">
            <a:extLst>
              <a:ext uri="{FF2B5EF4-FFF2-40B4-BE49-F238E27FC236}">
                <a16:creationId xmlns:a16="http://schemas.microsoft.com/office/drawing/2014/main" id="{E2174740-0AA2-C1F5-77D6-79580702D3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312538" y="642934"/>
            <a:ext cx="5143500" cy="3857625"/>
          </a:xfrm>
          <a:prstGeom prst="rect">
            <a:avLst/>
          </a:prstGeom>
        </p:spPr>
      </p:pic>
      <p:pic>
        <p:nvPicPr>
          <p:cNvPr id="6" name="Picture 5" descr="A painting of a person on a wood surface&#10;&#10;Description automatically generated">
            <a:extLst>
              <a:ext uri="{FF2B5EF4-FFF2-40B4-BE49-F238E27FC236}">
                <a16:creationId xmlns:a16="http://schemas.microsoft.com/office/drawing/2014/main" id="{AF8C091D-4DD9-92DF-41A0-500C57C210F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79" b="10244"/>
          <a:stretch/>
        </p:blipFill>
        <p:spPr>
          <a:xfrm rot="5400000">
            <a:off x="1777049" y="1110151"/>
            <a:ext cx="5143500" cy="2923200"/>
          </a:xfrm>
          <a:prstGeom prst="rect">
            <a:avLst/>
          </a:prstGeom>
        </p:spPr>
      </p:pic>
      <p:sp>
        <p:nvSpPr>
          <p:cNvPr id="9" name="Straight Connector 7">
            <a:extLst>
              <a:ext uri="{FF2B5EF4-FFF2-40B4-BE49-F238E27FC236}">
                <a16:creationId xmlns:a16="http://schemas.microsoft.com/office/drawing/2014/main" id="{9BBBAD03-8DEE-D471-183A-5F8A91E040D0}"/>
              </a:ext>
            </a:extLst>
          </p:cNvPr>
          <p:cNvSpPr/>
          <p:nvPr/>
        </p:nvSpPr>
        <p:spPr>
          <a:xfrm flipH="1">
            <a:off x="2887199" y="-157397"/>
            <a:ext cx="1" cy="546391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45719" rIns="45719"/>
          <a:lstStyle/>
          <a:p>
            <a:endParaRPr/>
          </a:p>
        </p:txBody>
      </p:sp>
      <p:sp>
        <p:nvSpPr>
          <p:cNvPr id="10" name="Straight Connector 7">
            <a:extLst>
              <a:ext uri="{FF2B5EF4-FFF2-40B4-BE49-F238E27FC236}">
                <a16:creationId xmlns:a16="http://schemas.microsoft.com/office/drawing/2014/main" id="{0B16F148-8C1B-21A2-8E24-87F523631F0A}"/>
              </a:ext>
            </a:extLst>
          </p:cNvPr>
          <p:cNvSpPr/>
          <p:nvPr/>
        </p:nvSpPr>
        <p:spPr>
          <a:xfrm flipH="1">
            <a:off x="5789700" y="-157397"/>
            <a:ext cx="1" cy="546391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45719" rIns="45719"/>
          <a:lstStyle/>
          <a:p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7A6B63-EBAB-D71F-DA87-32F77BDFA9AF}"/>
              </a:ext>
            </a:extLst>
          </p:cNvPr>
          <p:cNvSpPr txBox="1"/>
          <p:nvPr/>
        </p:nvSpPr>
        <p:spPr>
          <a:xfrm>
            <a:off x="3419527" y="337792"/>
            <a:ext cx="2345635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FillTx/>
                <a:latin typeface="+mj-lt"/>
                <a:ea typeface="+mj-ea"/>
                <a:cs typeface="+mj-cs"/>
                <a:sym typeface="Arial"/>
              </a:rPr>
              <a:t>More entries from 2023</a:t>
            </a:r>
          </a:p>
        </p:txBody>
      </p:sp>
    </p:spTree>
    <p:extLst>
      <p:ext uri="{BB962C8B-B14F-4D97-AF65-F5344CB8AC3E}">
        <p14:creationId xmlns:p14="http://schemas.microsoft.com/office/powerpoint/2010/main" val="254340103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C1C1C-B403-7D50-FE1D-CEAAE078E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A painting on a wall&#10;&#10;Description automatically generated">
            <a:extLst>
              <a:ext uri="{FF2B5EF4-FFF2-40B4-BE49-F238E27FC236}">
                <a16:creationId xmlns:a16="http://schemas.microsoft.com/office/drawing/2014/main" id="{412C2707-13A7-F270-8B85-99320FADBB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82675" y="-365985"/>
            <a:ext cx="7160553" cy="5370415"/>
          </a:xfrm>
          <a:prstGeom prst="rect">
            <a:avLst/>
          </a:prstGeom>
        </p:spPr>
      </p:pic>
      <p:pic>
        <p:nvPicPr>
          <p:cNvPr id="4" name="Picture 3" descr="A piece of art on a table&#10;&#10;Description automatically generated">
            <a:extLst>
              <a:ext uri="{FF2B5EF4-FFF2-40B4-BE49-F238E27FC236}">
                <a16:creationId xmlns:a16="http://schemas.microsoft.com/office/drawing/2014/main" id="{94274BEC-F46E-9FD3-D59C-CBA3EE5B5CF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1" b="11633"/>
          <a:stretch/>
        </p:blipFill>
        <p:spPr>
          <a:xfrm rot="5400000">
            <a:off x="-1801200" y="325202"/>
            <a:ext cx="9052800" cy="5450401"/>
          </a:xfrm>
          <a:prstGeom prst="rect">
            <a:avLst/>
          </a:prstGeom>
        </p:spPr>
      </p:pic>
      <p:sp>
        <p:nvSpPr>
          <p:cNvPr id="7" name="Straight Connector 7">
            <a:extLst>
              <a:ext uri="{FF2B5EF4-FFF2-40B4-BE49-F238E27FC236}">
                <a16:creationId xmlns:a16="http://schemas.microsoft.com/office/drawing/2014/main" id="{1AA59E03-76CA-2713-75B4-121AABCBED13}"/>
              </a:ext>
            </a:extLst>
          </p:cNvPr>
          <p:cNvSpPr/>
          <p:nvPr/>
        </p:nvSpPr>
        <p:spPr>
          <a:xfrm flipH="1">
            <a:off x="5450400" y="-160209"/>
            <a:ext cx="1" cy="546391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45719" rIns="45719"/>
          <a:lstStyle/>
          <a:p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015082-9D77-67E7-57C4-34BE041353AA}"/>
              </a:ext>
            </a:extLst>
          </p:cNvPr>
          <p:cNvSpPr txBox="1"/>
          <p:nvPr/>
        </p:nvSpPr>
        <p:spPr>
          <a:xfrm>
            <a:off x="3419527" y="337792"/>
            <a:ext cx="2345635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FillTx/>
                <a:latin typeface="+mj-lt"/>
                <a:ea typeface="+mj-ea"/>
                <a:cs typeface="+mj-cs"/>
                <a:sym typeface="Arial"/>
              </a:rPr>
              <a:t>More entries from 2023</a:t>
            </a:r>
          </a:p>
        </p:txBody>
      </p:sp>
    </p:spTree>
    <p:extLst>
      <p:ext uri="{BB962C8B-B14F-4D97-AF65-F5344CB8AC3E}">
        <p14:creationId xmlns:p14="http://schemas.microsoft.com/office/powerpoint/2010/main" val="382412271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11C91-CDC2-6396-4ECE-B86CF3D79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group of pictures on a wall&#10;&#10;Description automatically generated">
            <a:extLst>
              <a:ext uri="{FF2B5EF4-FFF2-40B4-BE49-F238E27FC236}">
                <a16:creationId xmlns:a16="http://schemas.microsoft.com/office/drawing/2014/main" id="{4BC6B2C8-2ED3-E904-7F1B-B688F431A6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74050"/>
            <a:ext cx="9144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29FCBA7-7912-AA96-F554-D2731AE7D714}"/>
              </a:ext>
            </a:extLst>
          </p:cNvPr>
          <p:cNvSpPr txBox="1"/>
          <p:nvPr/>
        </p:nvSpPr>
        <p:spPr>
          <a:xfrm>
            <a:off x="3419527" y="337792"/>
            <a:ext cx="2345635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FillTx/>
                <a:latin typeface="+mj-lt"/>
                <a:ea typeface="+mj-ea"/>
                <a:cs typeface="+mj-cs"/>
                <a:sym typeface="Arial"/>
              </a:rPr>
              <a:t>More entries from 2023</a:t>
            </a:r>
          </a:p>
        </p:txBody>
      </p:sp>
    </p:spTree>
    <p:extLst>
      <p:ext uri="{BB962C8B-B14F-4D97-AF65-F5344CB8AC3E}">
        <p14:creationId xmlns:p14="http://schemas.microsoft.com/office/powerpoint/2010/main" val="4099763251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9F816-5F2F-5459-378C-718949214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A person and person holding a piece of art&#10;&#10;Description automatically generated">
            <a:extLst>
              <a:ext uri="{FF2B5EF4-FFF2-40B4-BE49-F238E27FC236}">
                <a16:creationId xmlns:a16="http://schemas.microsoft.com/office/drawing/2014/main" id="{CCEB4A5C-5D7A-B587-248E-B8203156E5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425" y="0"/>
            <a:ext cx="6858000" cy="5143500"/>
          </a:xfrm>
          <a:prstGeom prst="rect">
            <a:avLst/>
          </a:prstGeom>
        </p:spPr>
      </p:pic>
      <p:pic>
        <p:nvPicPr>
          <p:cNvPr id="4" name="Picture 3" descr="A child sitting in a chair writing in a book&#10;&#10;Description automatically generated">
            <a:extLst>
              <a:ext uri="{FF2B5EF4-FFF2-40B4-BE49-F238E27FC236}">
                <a16:creationId xmlns:a16="http://schemas.microsoft.com/office/drawing/2014/main" id="{DF6AF93F-997B-3DBA-D1CD-3FA9C684F9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57625" cy="5143500"/>
          </a:xfrm>
          <a:prstGeom prst="rect">
            <a:avLst/>
          </a:prstGeom>
        </p:spPr>
      </p:pic>
      <p:sp>
        <p:nvSpPr>
          <p:cNvPr id="7" name="Straight Connector 7">
            <a:extLst>
              <a:ext uri="{FF2B5EF4-FFF2-40B4-BE49-F238E27FC236}">
                <a16:creationId xmlns:a16="http://schemas.microsoft.com/office/drawing/2014/main" id="{7D65C468-AB09-DC2E-84C8-9CBC166776C1}"/>
              </a:ext>
            </a:extLst>
          </p:cNvPr>
          <p:cNvSpPr/>
          <p:nvPr/>
        </p:nvSpPr>
        <p:spPr>
          <a:xfrm flipH="1">
            <a:off x="3857624" y="-157397"/>
            <a:ext cx="1" cy="546391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45719" rIns="45719"/>
          <a:lstStyle/>
          <a:p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C3848F-3EBF-AE7B-B099-E8CD89724DE9}"/>
              </a:ext>
            </a:extLst>
          </p:cNvPr>
          <p:cNvSpPr txBox="1"/>
          <p:nvPr/>
        </p:nvSpPr>
        <p:spPr>
          <a:xfrm>
            <a:off x="3419527" y="337792"/>
            <a:ext cx="2345635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FillTx/>
                <a:latin typeface="+mj-lt"/>
                <a:ea typeface="+mj-ea"/>
                <a:cs typeface="+mj-cs"/>
                <a:sym typeface="Arial"/>
              </a:rPr>
              <a:t>Students</a:t>
            </a:r>
          </a:p>
        </p:txBody>
      </p:sp>
    </p:spTree>
    <p:extLst>
      <p:ext uri="{BB962C8B-B14F-4D97-AF65-F5344CB8AC3E}">
        <p14:creationId xmlns:p14="http://schemas.microsoft.com/office/powerpoint/2010/main" val="398326800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399B6-D8F9-DB54-65EE-4930D597D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person holding a round painting&#10;&#10;Description automatically generated">
            <a:extLst>
              <a:ext uri="{FF2B5EF4-FFF2-40B4-BE49-F238E27FC236}">
                <a16:creationId xmlns:a16="http://schemas.microsoft.com/office/drawing/2014/main" id="{8D3AFD26-BEB1-9791-99EC-61C4FE3A4E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923" y="0"/>
            <a:ext cx="3857625" cy="5143500"/>
          </a:xfrm>
          <a:prstGeom prst="rect">
            <a:avLst/>
          </a:prstGeom>
        </p:spPr>
      </p:pic>
      <p:pic>
        <p:nvPicPr>
          <p:cNvPr id="6" name="Picture 5" descr="A painting of flowers on a wall&#10;&#10;Description automatically generated">
            <a:extLst>
              <a:ext uri="{FF2B5EF4-FFF2-40B4-BE49-F238E27FC236}">
                <a16:creationId xmlns:a16="http://schemas.microsoft.com/office/drawing/2014/main" id="{4A3EA7EA-9991-4F43-2FC6-9FFC0A3B99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702" y="0"/>
            <a:ext cx="5826265" cy="5143500"/>
          </a:xfrm>
          <a:prstGeom prst="rect">
            <a:avLst/>
          </a:prstGeom>
        </p:spPr>
      </p:pic>
      <p:sp>
        <p:nvSpPr>
          <p:cNvPr id="3" name="Straight Connector 7">
            <a:extLst>
              <a:ext uri="{FF2B5EF4-FFF2-40B4-BE49-F238E27FC236}">
                <a16:creationId xmlns:a16="http://schemas.microsoft.com/office/drawing/2014/main" id="{25D3A445-ED1A-7C9B-4D25-637E02C04935}"/>
              </a:ext>
            </a:extLst>
          </p:cNvPr>
          <p:cNvSpPr/>
          <p:nvPr/>
        </p:nvSpPr>
        <p:spPr>
          <a:xfrm flipH="1">
            <a:off x="3769702" y="-160209"/>
            <a:ext cx="1" cy="546391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45719" rIns="45719"/>
          <a:lstStyle/>
          <a:p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A09ACC-B218-9E25-4924-5A9F14691A70}"/>
              </a:ext>
            </a:extLst>
          </p:cNvPr>
          <p:cNvSpPr txBox="1"/>
          <p:nvPr/>
        </p:nvSpPr>
        <p:spPr>
          <a:xfrm>
            <a:off x="-504746" y="337792"/>
            <a:ext cx="2345635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FillTx/>
                <a:latin typeface="+mj-lt"/>
                <a:ea typeface="+mj-ea"/>
                <a:cs typeface="+mj-cs"/>
                <a:sym typeface="Arial"/>
              </a:rPr>
              <a:t>Students</a:t>
            </a:r>
          </a:p>
        </p:txBody>
      </p:sp>
    </p:spTree>
    <p:extLst>
      <p:ext uri="{BB962C8B-B14F-4D97-AF65-F5344CB8AC3E}">
        <p14:creationId xmlns:p14="http://schemas.microsoft.com/office/powerpoint/2010/main" val="2884492940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D14ED-8DBB-6741-E7BF-E5F3EA7AE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 close-up of a stained glass window&#10;&#10;Description automatically generated">
            <a:extLst>
              <a:ext uri="{FF2B5EF4-FFF2-40B4-BE49-F238E27FC236}">
                <a16:creationId xmlns:a16="http://schemas.microsoft.com/office/drawing/2014/main" id="{EBCDDF3D-A7C4-8EC1-A96D-A6E81A61D8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5261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2928EC5-6174-3713-70A6-1FBE375853E3}"/>
              </a:ext>
            </a:extLst>
          </p:cNvPr>
          <p:cNvSpPr txBox="1"/>
          <p:nvPr/>
        </p:nvSpPr>
        <p:spPr>
          <a:xfrm>
            <a:off x="1322917" y="2084477"/>
            <a:ext cx="6498166" cy="646329"/>
          </a:xfrm>
          <a:prstGeom prst="rect">
            <a:avLst/>
          </a:prstGeom>
          <a:solidFill>
            <a:schemeClr val="tx1"/>
          </a:solidFill>
          <a:ln w="12700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6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Stained Glass Examples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B23E4E-0A34-C3EB-48A0-B9F6D485508A}"/>
              </a:ext>
            </a:extLst>
          </p:cNvPr>
          <p:cNvSpPr txBox="1"/>
          <p:nvPr/>
        </p:nvSpPr>
        <p:spPr>
          <a:xfrm>
            <a:off x="2324184" y="2879235"/>
            <a:ext cx="4488223" cy="461663"/>
          </a:xfrm>
          <a:prstGeom prst="rect">
            <a:avLst/>
          </a:prstGeom>
          <a:solidFill>
            <a:schemeClr val="tx1"/>
          </a:solidFill>
          <a:ln w="12700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FillTx/>
                <a:latin typeface="Arial" panose="020B0604020202020204" pitchFamily="34" charset="0"/>
                <a:sym typeface="Arial"/>
              </a:rPr>
              <a:t>…and things to think about</a:t>
            </a:r>
          </a:p>
        </p:txBody>
      </p:sp>
    </p:spTree>
    <p:extLst>
      <p:ext uri="{BB962C8B-B14F-4D97-AF65-F5344CB8AC3E}">
        <p14:creationId xmlns:p14="http://schemas.microsoft.com/office/powerpoint/2010/main" val="2951248106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35B96-F280-003F-7538-8E103E0E7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A group of stained glass windows&#10;&#10;Description automatically generated">
            <a:extLst>
              <a:ext uri="{FF2B5EF4-FFF2-40B4-BE49-F238E27FC236}">
                <a16:creationId xmlns:a16="http://schemas.microsoft.com/office/drawing/2014/main" id="{C391CC9A-3FE7-1267-32BF-84DA7CA829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741" y="-1"/>
            <a:ext cx="4757036" cy="5246077"/>
          </a:xfrm>
          <a:prstGeom prst="rect">
            <a:avLst/>
          </a:prstGeom>
        </p:spPr>
      </p:pic>
      <p:pic>
        <p:nvPicPr>
          <p:cNvPr id="4" name="Picture 3" descr="A stained glass window with a sun and triangles&#10;&#10;Description automatically generated">
            <a:extLst>
              <a:ext uri="{FF2B5EF4-FFF2-40B4-BE49-F238E27FC236}">
                <a16:creationId xmlns:a16="http://schemas.microsoft.com/office/drawing/2014/main" id="{4CC5FF8E-A4AF-4D80-02F1-B3C8672617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34884" cy="5143500"/>
          </a:xfrm>
          <a:prstGeom prst="rect">
            <a:avLst/>
          </a:prstGeom>
        </p:spPr>
      </p:pic>
      <p:sp>
        <p:nvSpPr>
          <p:cNvPr id="7" name="Straight Connector 7">
            <a:extLst>
              <a:ext uri="{FF2B5EF4-FFF2-40B4-BE49-F238E27FC236}">
                <a16:creationId xmlns:a16="http://schemas.microsoft.com/office/drawing/2014/main" id="{6BFEA007-32F7-F978-F16A-8ABCBEB90454}"/>
              </a:ext>
            </a:extLst>
          </p:cNvPr>
          <p:cNvSpPr/>
          <p:nvPr/>
        </p:nvSpPr>
        <p:spPr>
          <a:xfrm flipH="1">
            <a:off x="5128844" y="-157397"/>
            <a:ext cx="1" cy="546391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45719" rIns="45719"/>
          <a:lstStyle/>
          <a:p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B9FDDC-C489-0055-47A6-16DDB24E3DB1}"/>
              </a:ext>
            </a:extLst>
          </p:cNvPr>
          <p:cNvSpPr txBox="1"/>
          <p:nvPr/>
        </p:nvSpPr>
        <p:spPr>
          <a:xfrm>
            <a:off x="371809" y="261592"/>
            <a:ext cx="2345635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00"/>
                </a:highlight>
                <a:uFillTx/>
                <a:latin typeface="+mj-lt"/>
                <a:ea typeface="+mj-ea"/>
                <a:cs typeface="+mj-cs"/>
                <a:sym typeface="Arial"/>
              </a:rPr>
              <a:t>Simple designs</a:t>
            </a: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b="1" dirty="0">
                <a:solidFill>
                  <a:schemeClr val="bg1"/>
                </a:solidFill>
                <a:highlight>
                  <a:srgbClr val="000000"/>
                </a:highlight>
              </a:rPr>
              <a:t>Can be very effective</a:t>
            </a:r>
            <a:endParaRPr kumimoji="0" lang="en-US" sz="14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highlight>
                <a:srgbClr val="000000"/>
              </a:highlight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8777589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AB40"/>
      </a:accent1>
      <a:accent2>
        <a:srgbClr val="212121"/>
      </a:accent2>
      <a:accent3>
        <a:srgbClr val="78909C"/>
      </a:accent3>
      <a:accent4>
        <a:srgbClr val="8F6024"/>
      </a:accent4>
      <a:accent5>
        <a:srgbClr val="0097A7"/>
      </a:accent5>
      <a:accent6>
        <a:srgbClr val="EEFF41"/>
      </a:accent6>
      <a:hlink>
        <a:srgbClr val="0000FF"/>
      </a:hlink>
      <a:folHlink>
        <a:srgbClr val="FF00FF"/>
      </a:folHlink>
    </a:clrScheme>
    <a:fontScheme name="Simple Light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Simple 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AB40"/>
      </a:accent1>
      <a:accent2>
        <a:srgbClr val="212121"/>
      </a:accent2>
      <a:accent3>
        <a:srgbClr val="78909C"/>
      </a:accent3>
      <a:accent4>
        <a:srgbClr val="8F6024"/>
      </a:accent4>
      <a:accent5>
        <a:srgbClr val="0097A7"/>
      </a:accent5>
      <a:accent6>
        <a:srgbClr val="EEFF41"/>
      </a:accent6>
      <a:hlink>
        <a:srgbClr val="0000FF"/>
      </a:hlink>
      <a:folHlink>
        <a:srgbClr val="FF00FF"/>
      </a:folHlink>
    </a:clrScheme>
    <a:fontScheme name="Simple Light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Simple 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9252</TotalTime>
  <Words>377</Words>
  <Application>Microsoft Macintosh PowerPoint</Application>
  <PresentationFormat>On-screen Show (16:9)</PresentationFormat>
  <Paragraphs>62</Paragraphs>
  <Slides>24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Arial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The Gray Umbrella, LLC</cp:lastModifiedBy>
  <cp:revision>27</cp:revision>
  <dcterms:modified xsi:type="dcterms:W3CDTF">2024-08-23T13:49:23Z</dcterms:modified>
</cp:coreProperties>
</file>